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Montserrat" panose="020B0604020202020204" charset="0"/>
      <p:regular r:id="rId20"/>
      <p:bold r:id="rId21"/>
      <p:italic r:id="rId22"/>
      <p:boldItalic r:id="rId23"/>
    </p:embeddedFont>
    <p:embeddedFont>
      <p:font typeface="Nunito" panose="020B0604020202020204" charset="0"/>
      <p:regular r:id="rId24"/>
      <p:bold r:id="rId25"/>
      <p:italic r:id="rId26"/>
      <p:boldItalic r:id="rId27"/>
    </p:embeddedFont>
    <p:embeddedFont>
      <p:font typeface="Maven Pro" panose="020B0604020202020204" charset="0"/>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7285590-1A77-4EEA-AF4C-6E8DF18AA15C}">
  <a:tblStyle styleId="{97285590-1A77-4EEA-AF4C-6E8DF18AA15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0" d="100"/>
          <a:sy n="160" d="100"/>
        </p:scale>
        <p:origin x="20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5141799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080552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1" name="Shape 33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5504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81182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07896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6756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5" name="Shape 3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169008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Shape 3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1" name="Shape 36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67017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9" name="Shape 3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9813886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971430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64431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584305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91900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 sz="1600">
                <a:latin typeface="Nunito"/>
                <a:ea typeface="Nunito"/>
                <a:cs typeface="Nunito"/>
                <a:sym typeface="Nunito"/>
              </a:rPr>
              <a:t>Implementing an online scheduling system for appointments in which customers are able to choose from dates and times for appointments that are available.  these scheduled appointments will then be automatically placed on N &amp; M Imports list of appointments, allowing them to save time taking appointments over the phone and better prepare for the appointments in order to improve efficiency. </a:t>
            </a:r>
            <a:endParaRPr/>
          </a:p>
        </p:txBody>
      </p:sp>
    </p:spTree>
    <p:extLst>
      <p:ext uri="{BB962C8B-B14F-4D97-AF65-F5344CB8AC3E}">
        <p14:creationId xmlns:p14="http://schemas.microsoft.com/office/powerpoint/2010/main" val="36679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6627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52043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807819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Shape 3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5" name="Shape 3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73200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Shape 10"/>
          <p:cNvGrpSpPr/>
          <p:nvPr/>
        </p:nvGrpSpPr>
        <p:grpSpPr>
          <a:xfrm>
            <a:off x="7343003" y="3409675"/>
            <a:ext cx="1691422" cy="1732548"/>
            <a:chOff x="7343003" y="3409675"/>
            <a:chExt cx="1691422" cy="1732548"/>
          </a:xfrm>
        </p:grpSpPr>
        <p:grpSp>
          <p:nvGrpSpPr>
            <p:cNvPr id="11" name="Shape 11"/>
            <p:cNvGrpSpPr/>
            <p:nvPr/>
          </p:nvGrpSpPr>
          <p:grpSpPr>
            <a:xfrm>
              <a:off x="7343003" y="4453711"/>
              <a:ext cx="316800" cy="688513"/>
              <a:chOff x="7343003" y="4453711"/>
              <a:chExt cx="316800" cy="688513"/>
            </a:xfrm>
          </p:grpSpPr>
          <p:sp>
            <p:nvSpPr>
              <p:cNvPr id="12" name="Shape 1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 name="Shape 14"/>
            <p:cNvGrpSpPr/>
            <p:nvPr/>
          </p:nvGrpSpPr>
          <p:grpSpPr>
            <a:xfrm>
              <a:off x="7801210" y="4105700"/>
              <a:ext cx="316800" cy="1036523"/>
              <a:chOff x="7801210" y="4105700"/>
              <a:chExt cx="316800" cy="1036523"/>
            </a:xfrm>
          </p:grpSpPr>
          <p:sp>
            <p:nvSpPr>
              <p:cNvPr id="15" name="Shape 15"/>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Shape 16"/>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 name="Shape 18"/>
            <p:cNvGrpSpPr/>
            <p:nvPr/>
          </p:nvGrpSpPr>
          <p:grpSpPr>
            <a:xfrm>
              <a:off x="8259418" y="3757688"/>
              <a:ext cx="316800" cy="1384535"/>
              <a:chOff x="8259418" y="3757688"/>
              <a:chExt cx="316800" cy="1384535"/>
            </a:xfrm>
          </p:grpSpPr>
          <p:sp>
            <p:nvSpPr>
              <p:cNvPr id="19" name="Shape 19"/>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 name="Shape 23"/>
            <p:cNvGrpSpPr/>
            <p:nvPr/>
          </p:nvGrpSpPr>
          <p:grpSpPr>
            <a:xfrm>
              <a:off x="8717625" y="3409675"/>
              <a:ext cx="316800" cy="1732548"/>
              <a:chOff x="8717625" y="3409675"/>
              <a:chExt cx="316800" cy="1732548"/>
            </a:xfrm>
          </p:grpSpPr>
          <p:sp>
            <p:nvSpPr>
              <p:cNvPr id="24" name="Shape 24"/>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29" name="Shape 29"/>
          <p:cNvGrpSpPr/>
          <p:nvPr/>
        </p:nvGrpSpPr>
        <p:grpSpPr>
          <a:xfrm>
            <a:off x="5043503" y="0"/>
            <a:ext cx="3814072" cy="3839102"/>
            <a:chOff x="5043503" y="0"/>
            <a:chExt cx="3814072" cy="3839102"/>
          </a:xfrm>
        </p:grpSpPr>
        <p:sp>
          <p:nvSpPr>
            <p:cNvPr id="30" name="Shape 30"/>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2" name="Shape 32"/>
            <p:cNvGrpSpPr/>
            <p:nvPr/>
          </p:nvGrpSpPr>
          <p:grpSpPr>
            <a:xfrm>
              <a:off x="7647812" y="2704283"/>
              <a:ext cx="635219" cy="635219"/>
              <a:chOff x="6725724" y="2701260"/>
              <a:chExt cx="1208101" cy="1208100"/>
            </a:xfrm>
          </p:grpSpPr>
          <p:sp>
            <p:nvSpPr>
              <p:cNvPr id="33" name="Shape 33"/>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6" name="Shape 36"/>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7" name="Shape 37"/>
            <p:cNvGrpSpPr/>
            <p:nvPr/>
          </p:nvGrpSpPr>
          <p:grpSpPr>
            <a:xfrm>
              <a:off x="7952720" y="179238"/>
              <a:ext cx="873165" cy="873003"/>
              <a:chOff x="7754428" y="208725"/>
              <a:chExt cx="541800" cy="541800"/>
            </a:xfrm>
          </p:grpSpPr>
          <p:sp>
            <p:nvSpPr>
              <p:cNvPr id="38" name="Shape 38"/>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0" name="Shape 40"/>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 name="Shape 41"/>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 name="Shape 4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 name="Shape 43"/>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45"/>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6" name="Shape 46"/>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Shape 47"/>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Shape 4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grpSp>
        <p:nvGrpSpPr>
          <p:cNvPr id="142" name="Shape 142"/>
          <p:cNvGrpSpPr/>
          <p:nvPr/>
        </p:nvGrpSpPr>
        <p:grpSpPr>
          <a:xfrm>
            <a:off x="52" y="4099200"/>
            <a:ext cx="9144036" cy="1044300"/>
            <a:chOff x="52" y="4099200"/>
            <a:chExt cx="9144036" cy="1044300"/>
          </a:xfrm>
        </p:grpSpPr>
        <p:grpSp>
          <p:nvGrpSpPr>
            <p:cNvPr id="143" name="Shape 143"/>
            <p:cNvGrpSpPr/>
            <p:nvPr/>
          </p:nvGrpSpPr>
          <p:grpSpPr>
            <a:xfrm>
              <a:off x="52" y="4309200"/>
              <a:ext cx="231622" cy="834300"/>
              <a:chOff x="2688737" y="4301380"/>
              <a:chExt cx="231900" cy="834300"/>
            </a:xfrm>
          </p:grpSpPr>
          <p:sp>
            <p:nvSpPr>
              <p:cNvPr id="144" name="Shape 144"/>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8" name="Shape 148"/>
            <p:cNvGrpSpPr/>
            <p:nvPr/>
          </p:nvGrpSpPr>
          <p:grpSpPr>
            <a:xfrm>
              <a:off x="371406" y="4099200"/>
              <a:ext cx="231622" cy="1044300"/>
              <a:chOff x="2688737" y="4091380"/>
              <a:chExt cx="231900" cy="1044300"/>
            </a:xfrm>
          </p:grpSpPr>
          <p:sp>
            <p:nvSpPr>
              <p:cNvPr id="149" name="Shape 149"/>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0" name="Shape 150"/>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1" name="Shape 15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2" name="Shape 152"/>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3" name="Shape 153"/>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4" name="Shape 154"/>
            <p:cNvGrpSpPr/>
            <p:nvPr/>
          </p:nvGrpSpPr>
          <p:grpSpPr>
            <a:xfrm>
              <a:off x="742761" y="4309200"/>
              <a:ext cx="231622" cy="834300"/>
              <a:chOff x="2688737" y="4301380"/>
              <a:chExt cx="231900" cy="834300"/>
            </a:xfrm>
          </p:grpSpPr>
          <p:sp>
            <p:nvSpPr>
              <p:cNvPr id="155" name="Shape 155"/>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7" name="Shape 157"/>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9" name="Shape 159"/>
            <p:cNvGrpSpPr/>
            <p:nvPr/>
          </p:nvGrpSpPr>
          <p:grpSpPr>
            <a:xfrm>
              <a:off x="1114115" y="4518900"/>
              <a:ext cx="231622" cy="624600"/>
              <a:chOff x="2688737" y="4511080"/>
              <a:chExt cx="231900" cy="624600"/>
            </a:xfrm>
          </p:grpSpPr>
          <p:sp>
            <p:nvSpPr>
              <p:cNvPr id="160" name="Shape 160"/>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1" name="Shape 16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2" name="Shape 162"/>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3" name="Shape 163"/>
            <p:cNvGrpSpPr/>
            <p:nvPr/>
          </p:nvGrpSpPr>
          <p:grpSpPr>
            <a:xfrm>
              <a:off x="1856753" y="4099200"/>
              <a:ext cx="231600" cy="1044300"/>
              <a:chOff x="1856753" y="4099200"/>
              <a:chExt cx="231600" cy="1044300"/>
            </a:xfrm>
          </p:grpSpPr>
          <p:sp>
            <p:nvSpPr>
              <p:cNvPr id="164" name="Shape 164"/>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5" name="Shape 165"/>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6" name="Shape 166"/>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8" name="Shape 168"/>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Shape 169"/>
            <p:cNvGrpSpPr/>
            <p:nvPr/>
          </p:nvGrpSpPr>
          <p:grpSpPr>
            <a:xfrm>
              <a:off x="2228107" y="4309200"/>
              <a:ext cx="231600" cy="834300"/>
              <a:chOff x="2228107" y="4309200"/>
              <a:chExt cx="231600" cy="834300"/>
            </a:xfrm>
          </p:grpSpPr>
          <p:sp>
            <p:nvSpPr>
              <p:cNvPr id="170" name="Shape 170"/>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2" name="Shape 172"/>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3" name="Shape 173"/>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4" name="Shape 174"/>
            <p:cNvGrpSpPr/>
            <p:nvPr/>
          </p:nvGrpSpPr>
          <p:grpSpPr>
            <a:xfrm>
              <a:off x="2599462" y="4518900"/>
              <a:ext cx="231600" cy="624600"/>
              <a:chOff x="2599462" y="4518900"/>
              <a:chExt cx="231600" cy="624600"/>
            </a:xfrm>
          </p:grpSpPr>
          <p:sp>
            <p:nvSpPr>
              <p:cNvPr id="175" name="Shape 175"/>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7" name="Shape 177"/>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8" name="Shape 178"/>
            <p:cNvGrpSpPr/>
            <p:nvPr/>
          </p:nvGrpSpPr>
          <p:grpSpPr>
            <a:xfrm>
              <a:off x="3342171" y="4099200"/>
              <a:ext cx="231600" cy="1044300"/>
              <a:chOff x="3342171" y="4099200"/>
              <a:chExt cx="231600" cy="1044300"/>
            </a:xfrm>
          </p:grpSpPr>
          <p:sp>
            <p:nvSpPr>
              <p:cNvPr id="179" name="Shape 179"/>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2" name="Shape 182"/>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3" name="Shape 183"/>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4" name="Shape 184"/>
            <p:cNvGrpSpPr/>
            <p:nvPr/>
          </p:nvGrpSpPr>
          <p:grpSpPr>
            <a:xfrm>
              <a:off x="3713525" y="4309200"/>
              <a:ext cx="231600" cy="834300"/>
              <a:chOff x="3713525" y="4309200"/>
              <a:chExt cx="231600" cy="834300"/>
            </a:xfrm>
          </p:grpSpPr>
          <p:sp>
            <p:nvSpPr>
              <p:cNvPr id="185" name="Shape 185"/>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7" name="Shape 187"/>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8" name="Shape 188"/>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89" name="Shape 189"/>
            <p:cNvGrpSpPr/>
            <p:nvPr/>
          </p:nvGrpSpPr>
          <p:grpSpPr>
            <a:xfrm>
              <a:off x="1485398" y="4309200"/>
              <a:ext cx="231600" cy="834300"/>
              <a:chOff x="1485398" y="4309200"/>
              <a:chExt cx="231600" cy="834300"/>
            </a:xfrm>
          </p:grpSpPr>
          <p:sp>
            <p:nvSpPr>
              <p:cNvPr id="190" name="Shape 190"/>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1" name="Shape 19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2" name="Shape 192"/>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3" name="Shape 193"/>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4" name="Shape 194"/>
            <p:cNvGrpSpPr/>
            <p:nvPr/>
          </p:nvGrpSpPr>
          <p:grpSpPr>
            <a:xfrm>
              <a:off x="4084879" y="4518900"/>
              <a:ext cx="231600" cy="624600"/>
              <a:chOff x="4084879" y="4518900"/>
              <a:chExt cx="231600" cy="624600"/>
            </a:xfrm>
          </p:grpSpPr>
          <p:sp>
            <p:nvSpPr>
              <p:cNvPr id="195" name="Shape 195"/>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6" name="Shape 196"/>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7" name="Shape 197"/>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98" name="Shape 198"/>
            <p:cNvGrpSpPr/>
            <p:nvPr/>
          </p:nvGrpSpPr>
          <p:grpSpPr>
            <a:xfrm>
              <a:off x="2970816" y="4309200"/>
              <a:ext cx="231600" cy="834300"/>
              <a:chOff x="2970816" y="4309200"/>
              <a:chExt cx="231600" cy="834300"/>
            </a:xfrm>
          </p:grpSpPr>
          <p:sp>
            <p:nvSpPr>
              <p:cNvPr id="199" name="Shape 199"/>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0" name="Shape 200"/>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1" name="Shape 20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2" name="Shape 202"/>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3" name="Shape 203"/>
            <p:cNvGrpSpPr/>
            <p:nvPr/>
          </p:nvGrpSpPr>
          <p:grpSpPr>
            <a:xfrm>
              <a:off x="4456234" y="4309200"/>
              <a:ext cx="231600" cy="834300"/>
              <a:chOff x="4456234" y="4309200"/>
              <a:chExt cx="231600" cy="834300"/>
            </a:xfrm>
          </p:grpSpPr>
          <p:sp>
            <p:nvSpPr>
              <p:cNvPr id="204" name="Shape 204"/>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5" name="Shape 205"/>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7" name="Shape 207"/>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08" name="Shape 208"/>
            <p:cNvGrpSpPr/>
            <p:nvPr/>
          </p:nvGrpSpPr>
          <p:grpSpPr>
            <a:xfrm>
              <a:off x="4827588" y="4099200"/>
              <a:ext cx="231600" cy="1044300"/>
              <a:chOff x="4827588" y="4099200"/>
              <a:chExt cx="231600" cy="1044300"/>
            </a:xfrm>
          </p:grpSpPr>
          <p:sp>
            <p:nvSpPr>
              <p:cNvPr id="209" name="Shape 209"/>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0" name="Shape 210"/>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1" name="Shape 2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2" name="Shape 212"/>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3" name="Shape 213"/>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4" name="Shape 214"/>
            <p:cNvGrpSpPr/>
            <p:nvPr/>
          </p:nvGrpSpPr>
          <p:grpSpPr>
            <a:xfrm>
              <a:off x="5198943" y="4309200"/>
              <a:ext cx="231600" cy="834300"/>
              <a:chOff x="5198943" y="4309200"/>
              <a:chExt cx="231600" cy="834300"/>
            </a:xfrm>
          </p:grpSpPr>
          <p:sp>
            <p:nvSpPr>
              <p:cNvPr id="215" name="Shape 215"/>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6" name="Shape 216"/>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7" name="Shape 217"/>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8" name="Shape 218"/>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19" name="Shape 219"/>
            <p:cNvGrpSpPr/>
            <p:nvPr/>
          </p:nvGrpSpPr>
          <p:grpSpPr>
            <a:xfrm>
              <a:off x="5570297" y="4518900"/>
              <a:ext cx="231600" cy="624600"/>
              <a:chOff x="5570297" y="4518900"/>
              <a:chExt cx="231600" cy="624600"/>
            </a:xfrm>
          </p:grpSpPr>
          <p:sp>
            <p:nvSpPr>
              <p:cNvPr id="220" name="Shape 220"/>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1" name="Shape 22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2" name="Shape 222"/>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3" name="Shape 223"/>
            <p:cNvGrpSpPr/>
            <p:nvPr/>
          </p:nvGrpSpPr>
          <p:grpSpPr>
            <a:xfrm>
              <a:off x="5941652" y="4309200"/>
              <a:ext cx="231600" cy="834300"/>
              <a:chOff x="5941652" y="4309200"/>
              <a:chExt cx="231600" cy="834300"/>
            </a:xfrm>
          </p:grpSpPr>
          <p:sp>
            <p:nvSpPr>
              <p:cNvPr id="224" name="Shape 224"/>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5" name="Shape 225"/>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6" name="Shape 226"/>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7" name="Shape 227"/>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28" name="Shape 228"/>
            <p:cNvGrpSpPr/>
            <p:nvPr/>
          </p:nvGrpSpPr>
          <p:grpSpPr>
            <a:xfrm>
              <a:off x="6313006" y="4099200"/>
              <a:ext cx="231600" cy="1044300"/>
              <a:chOff x="6313006" y="4099200"/>
              <a:chExt cx="231600" cy="1044300"/>
            </a:xfrm>
          </p:grpSpPr>
          <p:sp>
            <p:nvSpPr>
              <p:cNvPr id="229" name="Shape 229"/>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0" name="Shape 230"/>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1" name="Shape 23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2" name="Shape 232"/>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3" name="Shape 233"/>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4" name="Shape 234"/>
            <p:cNvGrpSpPr/>
            <p:nvPr/>
          </p:nvGrpSpPr>
          <p:grpSpPr>
            <a:xfrm>
              <a:off x="6684361" y="4309200"/>
              <a:ext cx="231600" cy="834300"/>
              <a:chOff x="6684361" y="4309200"/>
              <a:chExt cx="231600" cy="834300"/>
            </a:xfrm>
          </p:grpSpPr>
          <p:sp>
            <p:nvSpPr>
              <p:cNvPr id="235" name="Shape 235"/>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6" name="Shape 236"/>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39" name="Shape 239"/>
            <p:cNvGrpSpPr/>
            <p:nvPr/>
          </p:nvGrpSpPr>
          <p:grpSpPr>
            <a:xfrm>
              <a:off x="7055715" y="4518900"/>
              <a:ext cx="231600" cy="624600"/>
              <a:chOff x="7055715" y="4518900"/>
              <a:chExt cx="231600" cy="624600"/>
            </a:xfrm>
          </p:grpSpPr>
          <p:sp>
            <p:nvSpPr>
              <p:cNvPr id="240" name="Shape 240"/>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2" name="Shape 242"/>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3" name="Shape 243"/>
            <p:cNvGrpSpPr/>
            <p:nvPr/>
          </p:nvGrpSpPr>
          <p:grpSpPr>
            <a:xfrm>
              <a:off x="7798424" y="4099200"/>
              <a:ext cx="231600" cy="1044300"/>
              <a:chOff x="7798424" y="4099200"/>
              <a:chExt cx="231600" cy="1044300"/>
            </a:xfrm>
          </p:grpSpPr>
          <p:sp>
            <p:nvSpPr>
              <p:cNvPr id="244" name="Shape 244"/>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5" name="Shape 245"/>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7" name="Shape 247"/>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8" name="Shape 248"/>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49" name="Shape 249"/>
            <p:cNvGrpSpPr/>
            <p:nvPr/>
          </p:nvGrpSpPr>
          <p:grpSpPr>
            <a:xfrm>
              <a:off x="8169779" y="4309200"/>
              <a:ext cx="231600" cy="834300"/>
              <a:chOff x="8169779" y="4309200"/>
              <a:chExt cx="231600" cy="834300"/>
            </a:xfrm>
          </p:grpSpPr>
          <p:sp>
            <p:nvSpPr>
              <p:cNvPr id="250" name="Shape 250"/>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1" name="Shape 25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3" name="Shape 253"/>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4" name="Shape 254"/>
            <p:cNvGrpSpPr/>
            <p:nvPr/>
          </p:nvGrpSpPr>
          <p:grpSpPr>
            <a:xfrm>
              <a:off x="7427070" y="4309200"/>
              <a:ext cx="231600" cy="834300"/>
              <a:chOff x="7427070" y="4309200"/>
              <a:chExt cx="231600" cy="834300"/>
            </a:xfrm>
          </p:grpSpPr>
          <p:sp>
            <p:nvSpPr>
              <p:cNvPr id="255" name="Shape 255"/>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7" name="Shape 257"/>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8" name="Shape 258"/>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59" name="Shape 259"/>
            <p:cNvGrpSpPr/>
            <p:nvPr/>
          </p:nvGrpSpPr>
          <p:grpSpPr>
            <a:xfrm>
              <a:off x="8541133" y="4518900"/>
              <a:ext cx="231600" cy="624600"/>
              <a:chOff x="8541133" y="4518900"/>
              <a:chExt cx="231600" cy="624600"/>
            </a:xfrm>
          </p:grpSpPr>
          <p:sp>
            <p:nvSpPr>
              <p:cNvPr id="260" name="Shape 260"/>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1" name="Shape 26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2" name="Shape 262"/>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263" name="Shape 263"/>
            <p:cNvGrpSpPr/>
            <p:nvPr/>
          </p:nvGrpSpPr>
          <p:grpSpPr>
            <a:xfrm>
              <a:off x="8912488" y="4309200"/>
              <a:ext cx="231600" cy="834300"/>
              <a:chOff x="8912488" y="4309200"/>
              <a:chExt cx="231600" cy="834300"/>
            </a:xfrm>
          </p:grpSpPr>
          <p:sp>
            <p:nvSpPr>
              <p:cNvPr id="264" name="Shape 264"/>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6" name="Shape 266"/>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7" name="Shape 267"/>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68" name="Shape 268"/>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endParaRPr/>
          </a:p>
        </p:txBody>
      </p:sp>
      <p:sp>
        <p:nvSpPr>
          <p:cNvPr id="269" name="Shape 269"/>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Shape 27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Shape 27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Shape 50"/>
          <p:cNvGrpSpPr/>
          <p:nvPr/>
        </p:nvGrpSpPr>
        <p:grpSpPr>
          <a:xfrm>
            <a:off x="146769" y="3406"/>
            <a:ext cx="1233215" cy="1384535"/>
            <a:chOff x="146769" y="3406"/>
            <a:chExt cx="1233215" cy="1384535"/>
          </a:xfrm>
        </p:grpSpPr>
        <p:grpSp>
          <p:nvGrpSpPr>
            <p:cNvPr id="51" name="Shape 51"/>
            <p:cNvGrpSpPr/>
            <p:nvPr/>
          </p:nvGrpSpPr>
          <p:grpSpPr>
            <a:xfrm>
              <a:off x="1063183" y="3406"/>
              <a:ext cx="316800" cy="688513"/>
              <a:chOff x="1063183" y="3406"/>
              <a:chExt cx="316800" cy="688513"/>
            </a:xfrm>
          </p:grpSpPr>
          <p:sp>
            <p:nvSpPr>
              <p:cNvPr id="52" name="Shape 52"/>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3" name="Shape 5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4" name="Shape 54"/>
            <p:cNvGrpSpPr/>
            <p:nvPr/>
          </p:nvGrpSpPr>
          <p:grpSpPr>
            <a:xfrm>
              <a:off x="604976" y="3406"/>
              <a:ext cx="316800" cy="1036524"/>
              <a:chOff x="604976" y="3406"/>
              <a:chExt cx="316800" cy="1036524"/>
            </a:xfrm>
          </p:grpSpPr>
          <p:sp>
            <p:nvSpPr>
              <p:cNvPr id="55" name="Shape 55"/>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6" name="Shape 56"/>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 name="Shape 57"/>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58" name="Shape 58"/>
            <p:cNvGrpSpPr/>
            <p:nvPr/>
          </p:nvGrpSpPr>
          <p:grpSpPr>
            <a:xfrm>
              <a:off x="146769" y="3406"/>
              <a:ext cx="316800" cy="1384535"/>
              <a:chOff x="146769" y="3406"/>
              <a:chExt cx="316800" cy="1384535"/>
            </a:xfrm>
          </p:grpSpPr>
          <p:sp>
            <p:nvSpPr>
              <p:cNvPr id="59" name="Shape 59"/>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60"/>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2" name="Shape 62"/>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63" name="Shape 63"/>
          <p:cNvGrpSpPr/>
          <p:nvPr/>
        </p:nvGrpSpPr>
        <p:grpSpPr>
          <a:xfrm>
            <a:off x="6775084" y="2904008"/>
            <a:ext cx="2186148" cy="2239500"/>
            <a:chOff x="6775084" y="2904008"/>
            <a:chExt cx="2186148" cy="2239500"/>
          </a:xfrm>
        </p:grpSpPr>
        <p:grpSp>
          <p:nvGrpSpPr>
            <p:cNvPr id="64" name="Shape 64"/>
            <p:cNvGrpSpPr/>
            <p:nvPr/>
          </p:nvGrpSpPr>
          <p:grpSpPr>
            <a:xfrm>
              <a:off x="6775084" y="4253708"/>
              <a:ext cx="409500" cy="889800"/>
              <a:chOff x="6775084" y="4253708"/>
              <a:chExt cx="409500" cy="889800"/>
            </a:xfrm>
          </p:grpSpPr>
          <p:sp>
            <p:nvSpPr>
              <p:cNvPr id="65" name="Shape 65"/>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6" name="Shape 66"/>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67" name="Shape 67"/>
            <p:cNvGrpSpPr/>
            <p:nvPr/>
          </p:nvGrpSpPr>
          <p:grpSpPr>
            <a:xfrm>
              <a:off x="7367299" y="3804008"/>
              <a:ext cx="409500" cy="1339500"/>
              <a:chOff x="7367299" y="3804008"/>
              <a:chExt cx="409500" cy="1339500"/>
            </a:xfrm>
          </p:grpSpPr>
          <p:sp>
            <p:nvSpPr>
              <p:cNvPr id="68" name="Shape 68"/>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9" name="Shape 69"/>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0" name="Shape 70"/>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1" name="Shape 71"/>
            <p:cNvGrpSpPr/>
            <p:nvPr/>
          </p:nvGrpSpPr>
          <p:grpSpPr>
            <a:xfrm>
              <a:off x="7959516" y="3354008"/>
              <a:ext cx="409500" cy="1789500"/>
              <a:chOff x="7959516" y="3354008"/>
              <a:chExt cx="409500" cy="1789500"/>
            </a:xfrm>
          </p:grpSpPr>
          <p:sp>
            <p:nvSpPr>
              <p:cNvPr id="72" name="Shape 72"/>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6" name="Shape 76"/>
            <p:cNvGrpSpPr/>
            <p:nvPr/>
          </p:nvGrpSpPr>
          <p:grpSpPr>
            <a:xfrm>
              <a:off x="8551731" y="2904008"/>
              <a:ext cx="409500" cy="2239500"/>
              <a:chOff x="8551731" y="2904008"/>
              <a:chExt cx="409500" cy="2239500"/>
            </a:xfrm>
          </p:grpSpPr>
          <p:sp>
            <p:nvSpPr>
              <p:cNvPr id="77" name="Shape 77"/>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82" name="Shape 82"/>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Shape 8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Shape 85"/>
          <p:cNvGrpSpPr/>
          <p:nvPr/>
        </p:nvGrpSpPr>
        <p:grpSpPr>
          <a:xfrm>
            <a:off x="625966" y="299376"/>
            <a:ext cx="999312" cy="999312"/>
            <a:chOff x="348199" y="179450"/>
            <a:chExt cx="1116300" cy="1116300"/>
          </a:xfrm>
        </p:grpSpPr>
        <p:sp>
          <p:nvSpPr>
            <p:cNvPr id="86" name="Shape 8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8" name="Shape 8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solidFill>
                  <a:srgbClr val="F3F3F3"/>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Shape 89"/>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Shape 9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Shape 92"/>
          <p:cNvGrpSpPr/>
          <p:nvPr/>
        </p:nvGrpSpPr>
        <p:grpSpPr>
          <a:xfrm>
            <a:off x="625966" y="299376"/>
            <a:ext cx="999312" cy="999312"/>
            <a:chOff x="348199" y="179450"/>
            <a:chExt cx="1116300" cy="1116300"/>
          </a:xfrm>
        </p:grpSpPr>
        <p:sp>
          <p:nvSpPr>
            <p:cNvPr id="93" name="Shape 93"/>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3875"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solidFill>
                  <a:srgbClr val="FFFFFF"/>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Shape 96"/>
          <p:cNvSpPr txBox="1">
            <a:spLocks noGrp="1"/>
          </p:cNvSpPr>
          <p:nvPr>
            <p:ph type="body" idx="1"/>
          </p:nvPr>
        </p:nvSpPr>
        <p:spPr>
          <a:xfrm>
            <a:off x="837975" y="1597875"/>
            <a:ext cx="5751600" cy="28857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sz="2400"/>
            </a:lvl1pPr>
            <a:lvl2pPr marL="914400" lvl="1" indent="-298450">
              <a:spcBef>
                <a:spcPts val="1600"/>
              </a:spcBef>
              <a:spcAft>
                <a:spcPts val="0"/>
              </a:spcAft>
              <a:buSzPts val="1100"/>
              <a:buChar char="○"/>
              <a:defRPr sz="2400"/>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Shape 97"/>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Shape 100"/>
          <p:cNvGrpSpPr/>
          <p:nvPr/>
        </p:nvGrpSpPr>
        <p:grpSpPr>
          <a:xfrm>
            <a:off x="625966" y="299376"/>
            <a:ext cx="999312" cy="999312"/>
            <a:chOff x="348199" y="179450"/>
            <a:chExt cx="1116300" cy="1116300"/>
          </a:xfrm>
        </p:grpSpPr>
        <p:sp>
          <p:nvSpPr>
            <p:cNvPr id="101" name="Shape 101"/>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Shape 10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Shape 106"/>
          <p:cNvGrpSpPr/>
          <p:nvPr/>
        </p:nvGrpSpPr>
        <p:grpSpPr>
          <a:xfrm>
            <a:off x="625966" y="299376"/>
            <a:ext cx="999312" cy="999312"/>
            <a:chOff x="348199" y="179450"/>
            <a:chExt cx="1116300" cy="1116300"/>
          </a:xfrm>
        </p:grpSpPr>
        <p:sp>
          <p:nvSpPr>
            <p:cNvPr id="107" name="Shape 10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9" name="Shape 109"/>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Shape 110"/>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Shape 1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grpSp>
        <p:nvGrpSpPr>
          <p:cNvPr id="113" name="Shape 113"/>
          <p:cNvGrpSpPr/>
          <p:nvPr/>
        </p:nvGrpSpPr>
        <p:grpSpPr>
          <a:xfrm>
            <a:off x="6866714" y="1306"/>
            <a:ext cx="2267451" cy="2601690"/>
            <a:chOff x="6790514" y="1306"/>
            <a:chExt cx="2267451" cy="2601690"/>
          </a:xfrm>
        </p:grpSpPr>
        <p:grpSp>
          <p:nvGrpSpPr>
            <p:cNvPr id="114" name="Shape 114"/>
            <p:cNvGrpSpPr/>
            <p:nvPr/>
          </p:nvGrpSpPr>
          <p:grpSpPr>
            <a:xfrm>
              <a:off x="7067465" y="1306"/>
              <a:ext cx="1990500" cy="1990200"/>
              <a:chOff x="7067465" y="1306"/>
              <a:chExt cx="1990500" cy="1990200"/>
            </a:xfrm>
          </p:grpSpPr>
          <p:sp>
            <p:nvSpPr>
              <p:cNvPr id="115" name="Shape 115"/>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18" name="Shape 118"/>
            <p:cNvGrpSpPr/>
            <p:nvPr/>
          </p:nvGrpSpPr>
          <p:grpSpPr>
            <a:xfrm>
              <a:off x="8207126" y="1807996"/>
              <a:ext cx="795000" cy="795000"/>
              <a:chOff x="8207126" y="1807996"/>
              <a:chExt cx="795000" cy="795000"/>
            </a:xfrm>
          </p:grpSpPr>
          <p:sp>
            <p:nvSpPr>
              <p:cNvPr id="119" name="Shape 119"/>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22" name="Shape 122"/>
            <p:cNvGrpSpPr/>
            <p:nvPr/>
          </p:nvGrpSpPr>
          <p:grpSpPr>
            <a:xfrm>
              <a:off x="6790514" y="118857"/>
              <a:ext cx="548700" cy="548700"/>
              <a:chOff x="6790514" y="118857"/>
              <a:chExt cx="548700" cy="548700"/>
            </a:xfrm>
          </p:grpSpPr>
          <p:sp>
            <p:nvSpPr>
              <p:cNvPr id="123" name="Shape 123"/>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25" name="Shape 125"/>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Shape 1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Shape 128"/>
          <p:cNvGrpSpPr/>
          <p:nvPr/>
        </p:nvGrpSpPr>
        <p:grpSpPr>
          <a:xfrm>
            <a:off x="625966" y="299376"/>
            <a:ext cx="999312" cy="999312"/>
            <a:chOff x="348199" y="179450"/>
            <a:chExt cx="1116300" cy="1116300"/>
          </a:xfrm>
        </p:grpSpPr>
        <p:sp>
          <p:nvSpPr>
            <p:cNvPr id="129" name="Shape 12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0" name="Shape 13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1" name="Shape 131"/>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Shape 132"/>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Shape 133"/>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Shape 13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Shape 136"/>
          <p:cNvGrpSpPr/>
          <p:nvPr/>
        </p:nvGrpSpPr>
        <p:grpSpPr>
          <a:xfrm>
            <a:off x="713373" y="3847119"/>
            <a:ext cx="825392" cy="825392"/>
            <a:chOff x="348199" y="179450"/>
            <a:chExt cx="1116300" cy="1116300"/>
          </a:xfrm>
        </p:grpSpPr>
        <p:sp>
          <p:nvSpPr>
            <p:cNvPr id="137" name="Shape 13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39" name="Shape 139"/>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lstStyle>
            <a:lvl1pPr marL="457200" lvl="0" indent="-228600">
              <a:lnSpc>
                <a:spcPct val="100000"/>
              </a:lnSpc>
              <a:spcBef>
                <a:spcPts val="0"/>
              </a:spcBef>
              <a:spcAft>
                <a:spcPts val="0"/>
              </a:spcAft>
              <a:buSzPts val="1300"/>
              <a:buNone/>
              <a:defRPr/>
            </a:lvl1pPr>
          </a:lstStyle>
          <a:p>
            <a:endParaRPr/>
          </a:p>
        </p:txBody>
      </p:sp>
      <p:sp>
        <p:nvSpPr>
          <p:cNvPr id="140" name="Shape 14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rgbClr val="76A5A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Shape 8"/>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ctrTitle"/>
          </p:nvPr>
        </p:nvSpPr>
        <p:spPr>
          <a:xfrm>
            <a:off x="824000" y="1134538"/>
            <a:ext cx="4255500" cy="18729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Improving N &amp; M Imports Business Process </a:t>
            </a:r>
            <a:endParaRPr dirty="0"/>
          </a:p>
        </p:txBody>
      </p:sp>
      <p:sp>
        <p:nvSpPr>
          <p:cNvPr id="278" name="Shape 278"/>
          <p:cNvSpPr txBox="1">
            <a:spLocks noGrp="1"/>
          </p:cNvSpPr>
          <p:nvPr>
            <p:ph type="subTitle" idx="1"/>
          </p:nvPr>
        </p:nvSpPr>
        <p:spPr>
          <a:xfrm>
            <a:off x="824000" y="3117025"/>
            <a:ext cx="4255500" cy="1234200"/>
          </a:xfrm>
          <a:prstGeom prst="rect">
            <a:avLst/>
          </a:prstGeom>
          <a:ln>
            <a:noFill/>
          </a:ln>
        </p:spPr>
        <p:txBody>
          <a:bodyPr spcFirstLastPara="1" wrap="square" lIns="91425" tIns="91425" rIns="91425" bIns="91425" anchor="t" anchorCtr="0">
            <a:noAutofit/>
          </a:bodyPr>
          <a:lstStyle/>
          <a:p>
            <a:pPr marL="0" lvl="0" indent="0">
              <a:spcBef>
                <a:spcPts val="0"/>
              </a:spcBef>
              <a:spcAft>
                <a:spcPts val="0"/>
              </a:spcAft>
              <a:buNone/>
            </a:pPr>
            <a:r>
              <a:rPr lang="en" sz="1400">
                <a:latin typeface="Montserrat"/>
                <a:ea typeface="Montserrat"/>
                <a:cs typeface="Montserrat"/>
                <a:sym typeface="Montserrat"/>
              </a:rPr>
              <a:t>Team 1: </a:t>
            </a:r>
            <a:r>
              <a:rPr lang="en" sz="1400">
                <a:solidFill>
                  <a:srgbClr val="444444"/>
                </a:solidFill>
                <a:latin typeface="Montserrat"/>
                <a:ea typeface="Montserrat"/>
                <a:cs typeface="Montserrat"/>
                <a:sym typeface="Montserrat"/>
              </a:rPr>
              <a:t> </a:t>
            </a:r>
            <a:endParaRPr sz="1400">
              <a:solidFill>
                <a:srgbClr val="444444"/>
              </a:solidFill>
              <a:latin typeface="Montserrat"/>
              <a:ea typeface="Montserrat"/>
              <a:cs typeface="Montserrat"/>
              <a:sym typeface="Montserrat"/>
            </a:endParaRPr>
          </a:p>
          <a:p>
            <a:pPr marL="0" lvl="0" indent="0">
              <a:spcBef>
                <a:spcPts val="0"/>
              </a:spcBef>
              <a:spcAft>
                <a:spcPts val="0"/>
              </a:spcAft>
              <a:buNone/>
            </a:pPr>
            <a:r>
              <a:rPr lang="en" sz="1400">
                <a:solidFill>
                  <a:srgbClr val="444444"/>
                </a:solidFill>
                <a:latin typeface="Montserrat"/>
                <a:ea typeface="Montserrat"/>
                <a:cs typeface="Montserrat"/>
                <a:sym typeface="Montserrat"/>
              </a:rPr>
              <a:t>Bridgette Dibble</a:t>
            </a:r>
            <a:endParaRPr sz="1400">
              <a:solidFill>
                <a:srgbClr val="444444"/>
              </a:solidFill>
              <a:latin typeface="Montserrat"/>
              <a:ea typeface="Montserrat"/>
              <a:cs typeface="Montserrat"/>
              <a:sym typeface="Montserrat"/>
            </a:endParaRPr>
          </a:p>
          <a:p>
            <a:pPr marL="0" lvl="0" indent="0" rtl="0">
              <a:lnSpc>
                <a:spcPct val="115000"/>
              </a:lnSpc>
              <a:spcBef>
                <a:spcPts val="0"/>
              </a:spcBef>
              <a:spcAft>
                <a:spcPts val="0"/>
              </a:spcAft>
              <a:buNone/>
            </a:pPr>
            <a:r>
              <a:rPr lang="en" sz="1400">
                <a:solidFill>
                  <a:srgbClr val="444444"/>
                </a:solidFill>
                <a:latin typeface="Montserrat"/>
                <a:ea typeface="Montserrat"/>
                <a:cs typeface="Montserrat"/>
                <a:sym typeface="Montserrat"/>
              </a:rPr>
              <a:t>Christopher Harrison</a:t>
            </a:r>
            <a:endParaRPr sz="1400">
              <a:solidFill>
                <a:srgbClr val="444444"/>
              </a:solidFill>
              <a:latin typeface="Montserrat"/>
              <a:ea typeface="Montserrat"/>
              <a:cs typeface="Montserrat"/>
              <a:sym typeface="Montserrat"/>
            </a:endParaRPr>
          </a:p>
          <a:p>
            <a:pPr marL="0" lvl="0" indent="0" rtl="0">
              <a:lnSpc>
                <a:spcPct val="115000"/>
              </a:lnSpc>
              <a:spcBef>
                <a:spcPts val="0"/>
              </a:spcBef>
              <a:spcAft>
                <a:spcPts val="0"/>
              </a:spcAft>
              <a:buNone/>
            </a:pPr>
            <a:r>
              <a:rPr lang="en" sz="1400">
                <a:solidFill>
                  <a:srgbClr val="444444"/>
                </a:solidFill>
                <a:latin typeface="Montserrat"/>
                <a:ea typeface="Montserrat"/>
                <a:cs typeface="Montserrat"/>
                <a:sym typeface="Montserrat"/>
              </a:rPr>
              <a:t>Madan Thapa</a:t>
            </a:r>
            <a:endParaRPr sz="1400">
              <a:solidFill>
                <a:srgbClr val="444444"/>
              </a:solidFill>
              <a:latin typeface="Montserrat"/>
              <a:ea typeface="Montserrat"/>
              <a:cs typeface="Montserrat"/>
              <a:sym typeface="Montserrat"/>
            </a:endParaRPr>
          </a:p>
          <a:p>
            <a:pPr marL="0" lvl="0" indent="0" rtl="0">
              <a:lnSpc>
                <a:spcPct val="115000"/>
              </a:lnSpc>
              <a:spcBef>
                <a:spcPts val="0"/>
              </a:spcBef>
              <a:spcAft>
                <a:spcPts val="0"/>
              </a:spcAft>
              <a:buNone/>
            </a:pPr>
            <a:r>
              <a:rPr lang="en" sz="1400">
                <a:solidFill>
                  <a:srgbClr val="444444"/>
                </a:solidFill>
                <a:latin typeface="Montserrat"/>
                <a:ea typeface="Montserrat"/>
                <a:cs typeface="Montserrat"/>
                <a:sym typeface="Montserrat"/>
              </a:rPr>
              <a:t>Jaehun Yoo</a:t>
            </a:r>
            <a:endParaRPr sz="14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Shape 33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2- Cost Benefit Analysis</a:t>
            </a:r>
            <a:endParaRPr/>
          </a:p>
        </p:txBody>
      </p:sp>
      <p:sp>
        <p:nvSpPr>
          <p:cNvPr id="334" name="Shape 334"/>
          <p:cNvSpPr txBox="1">
            <a:spLocks noGrp="1"/>
          </p:cNvSpPr>
          <p:nvPr>
            <p:ph type="body" idx="1"/>
          </p:nvPr>
        </p:nvSpPr>
        <p:spPr>
          <a:xfrm>
            <a:off x="583175" y="1597875"/>
            <a:ext cx="7751100" cy="29337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a:t>One time costs - $17,500 (salary, new hardware, software, training, site preparation)</a:t>
            </a:r>
            <a:endParaRPr sz="1800"/>
          </a:p>
          <a:p>
            <a:pPr marL="457200" lvl="0" indent="-342900" rtl="0">
              <a:spcBef>
                <a:spcPts val="0"/>
              </a:spcBef>
              <a:spcAft>
                <a:spcPts val="0"/>
              </a:spcAft>
              <a:buSzPts val="1800"/>
              <a:buChar char="●"/>
            </a:pPr>
            <a:r>
              <a:rPr lang="en" sz="1800"/>
              <a:t>Maintaining costs - $ 1,650 (software maintenance, increase data storage, website maintenance, site promotion)</a:t>
            </a:r>
            <a:endParaRPr sz="1800"/>
          </a:p>
          <a:p>
            <a:pPr marL="457200" lvl="0" indent="-342900" rtl="0">
              <a:spcBef>
                <a:spcPts val="0"/>
              </a:spcBef>
              <a:spcAft>
                <a:spcPts val="0"/>
              </a:spcAft>
              <a:buSzPts val="1800"/>
              <a:buChar char="●"/>
            </a:pPr>
            <a:r>
              <a:rPr lang="en" sz="1800"/>
              <a:t>Cost benefits - $ 15,500 (cost reduction, increase speed of activity, improvement management planning and control)</a:t>
            </a:r>
            <a:endParaRPr sz="1800"/>
          </a:p>
          <a:p>
            <a:pPr marL="457200" lvl="0" indent="-342900" rtl="0">
              <a:spcBef>
                <a:spcPts val="0"/>
              </a:spcBef>
              <a:spcAft>
                <a:spcPts val="0"/>
              </a:spcAft>
              <a:buSzPts val="1800"/>
              <a:buChar char="●"/>
            </a:pPr>
            <a:r>
              <a:rPr lang="en" sz="1800"/>
              <a:t>Overall profit in five year - $12,170 </a:t>
            </a:r>
            <a:endParaRPr sz="1800"/>
          </a:p>
          <a:p>
            <a:pPr marL="457200" lvl="0" indent="-342900" rtl="0">
              <a:spcBef>
                <a:spcPts val="0"/>
              </a:spcBef>
              <a:spcAft>
                <a:spcPts val="0"/>
              </a:spcAft>
              <a:buSzPts val="1800"/>
              <a:buChar char="●"/>
            </a:pPr>
            <a:r>
              <a:rPr lang="en" sz="1800"/>
              <a:t>ROI - 1.47</a:t>
            </a:r>
            <a:endParaRPr sz="1800"/>
          </a:p>
          <a:p>
            <a:pPr marL="457200" lvl="0" indent="-342900" rtl="0">
              <a:spcBef>
                <a:spcPts val="0"/>
              </a:spcBef>
              <a:spcAft>
                <a:spcPts val="0"/>
              </a:spcAft>
              <a:buSzPts val="1800"/>
              <a:buChar char="●"/>
            </a:pPr>
            <a:r>
              <a:rPr lang="en" sz="1800"/>
              <a:t>Break even-point - 4 years</a:t>
            </a:r>
            <a:endParaRPr sz="1800"/>
          </a:p>
          <a:p>
            <a:pPr marL="0" lvl="0" indent="0" rtl="0">
              <a:spcBef>
                <a:spcPts val="1600"/>
              </a:spcBef>
              <a:spcAft>
                <a:spcPts val="160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Requirement Matrix- Solution 1</a:t>
            </a:r>
            <a:endParaRPr/>
          </a:p>
        </p:txBody>
      </p:sp>
      <p:graphicFrame>
        <p:nvGraphicFramePr>
          <p:cNvPr id="340" name="Shape 340"/>
          <p:cNvGraphicFramePr/>
          <p:nvPr/>
        </p:nvGraphicFramePr>
        <p:xfrm>
          <a:off x="952500" y="1809750"/>
          <a:ext cx="3000000" cy="3000000"/>
        </p:xfrm>
        <a:graphic>
          <a:graphicData uri="http://schemas.openxmlformats.org/drawingml/2006/table">
            <a:tbl>
              <a:tblPr>
                <a:noFill/>
                <a:tableStyleId>{97285590-1A77-4EEA-AF4C-6E8DF18AA15C}</a:tableStyleId>
              </a:tblPr>
              <a:tblGrid>
                <a:gridCol w="3619500"/>
                <a:gridCol w="3619500"/>
              </a:tblGrid>
              <a:tr h="381000">
                <a:tc>
                  <a:txBody>
                    <a:bodyPr/>
                    <a:lstStyle/>
                    <a:p>
                      <a:pPr marL="0" lvl="0" indent="0">
                        <a:spcBef>
                          <a:spcPts val="0"/>
                        </a:spcBef>
                        <a:spcAft>
                          <a:spcPts val="0"/>
                        </a:spcAft>
                        <a:buNone/>
                      </a:pPr>
                      <a:r>
                        <a:rPr lang="en" sz="1100" b="1"/>
                        <a:t>                                     Criteria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en"/>
                        <a:t>Solution 1</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a:spcBef>
                          <a:spcPts val="0"/>
                        </a:spcBef>
                        <a:spcAft>
                          <a:spcPts val="0"/>
                        </a:spcAft>
                        <a:buNone/>
                      </a:pPr>
                      <a:r>
                        <a:rPr lang="en" sz="1100"/>
                        <a:t>Usability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r>
                        <a:rPr lang="en" sz="1100"/>
                        <a:t>Is risky due to uncertainty with customer awareness / amount of actual use of the online appointment scheduling system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a:spcBef>
                          <a:spcPts val="0"/>
                        </a:spcBef>
                        <a:spcAft>
                          <a:spcPts val="0"/>
                        </a:spcAft>
                        <a:buNone/>
                      </a:pPr>
                      <a:r>
                        <a:rPr lang="en" sz="1100"/>
                        <a:t>Online system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en" sz="1100"/>
                        <a:t>Required in order to execute this alternative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a:spcBef>
                          <a:spcPts val="0"/>
                        </a:spcBef>
                        <a:spcAft>
                          <a:spcPts val="0"/>
                        </a:spcAft>
                        <a:buNone/>
                      </a:pPr>
                      <a:r>
                        <a:rPr lang="en" sz="1100"/>
                        <a:t>Frequent updates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en" sz="1100"/>
                        <a:t>Required to allow for continued use of the online scheduling system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rtl="0">
                        <a:spcBef>
                          <a:spcPts val="0"/>
                        </a:spcBef>
                        <a:spcAft>
                          <a:spcPts val="0"/>
                        </a:spcAft>
                        <a:buNone/>
                      </a:pPr>
                      <a:r>
                        <a:rPr lang="en" sz="1100"/>
                        <a:t>Cost</a:t>
                      </a: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r>
                        <a:rPr lang="en" sz="1100"/>
                        <a:t>Once initial creation and implementation costs are covered, there will be an additional cost of $50 per month for system maintenance </a:t>
                      </a: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rtl="0">
                        <a:spcBef>
                          <a:spcPts val="0"/>
                        </a:spcBef>
                        <a:spcAft>
                          <a:spcPts val="0"/>
                        </a:spcAft>
                        <a:buNone/>
                      </a:pPr>
                      <a:r>
                        <a:rPr lang="en" sz="1100"/>
                        <a:t>Time</a:t>
                      </a: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rtl="0">
                        <a:spcBef>
                          <a:spcPts val="0"/>
                        </a:spcBef>
                        <a:spcAft>
                          <a:spcPts val="0"/>
                        </a:spcAft>
                        <a:buNone/>
                      </a:pPr>
                      <a:r>
                        <a:rPr lang="en" sz="1100"/>
                        <a:t>The time goal is for the system be up and running at the beginning of this coming year </a:t>
                      </a: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a:spLocks noGrp="1"/>
          </p:cNvSpPr>
          <p:nvPr>
            <p:ph type="title"/>
          </p:nvPr>
        </p:nvSpPr>
        <p:spPr>
          <a:xfrm>
            <a:off x="1303800" y="396775"/>
            <a:ext cx="7030500" cy="999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Requirement Matrix- Solution 2</a:t>
            </a:r>
            <a:endParaRPr/>
          </a:p>
        </p:txBody>
      </p:sp>
      <p:graphicFrame>
        <p:nvGraphicFramePr>
          <p:cNvPr id="346" name="Shape 346"/>
          <p:cNvGraphicFramePr/>
          <p:nvPr/>
        </p:nvGraphicFramePr>
        <p:xfrm>
          <a:off x="1199550" y="1655775"/>
          <a:ext cx="3000000" cy="3000000"/>
        </p:xfrm>
        <a:graphic>
          <a:graphicData uri="http://schemas.openxmlformats.org/drawingml/2006/table">
            <a:tbl>
              <a:tblPr>
                <a:noFill/>
                <a:tableStyleId>{97285590-1A77-4EEA-AF4C-6E8DF18AA15C}</a:tableStyleId>
              </a:tblPr>
              <a:tblGrid>
                <a:gridCol w="3619500"/>
                <a:gridCol w="3619500"/>
              </a:tblGrid>
              <a:tr h="381000">
                <a:tc>
                  <a:txBody>
                    <a:bodyPr/>
                    <a:lstStyle/>
                    <a:p>
                      <a:pPr marL="0" lvl="0" indent="0">
                        <a:spcBef>
                          <a:spcPts val="0"/>
                        </a:spcBef>
                        <a:spcAft>
                          <a:spcPts val="0"/>
                        </a:spcAft>
                        <a:buNone/>
                      </a:pPr>
                      <a:r>
                        <a:rPr lang="en" sz="1100" b="1"/>
                        <a:t>                                     Criteria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en"/>
                        <a:t>Solution 2</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a:spcBef>
                          <a:spcPts val="0"/>
                        </a:spcBef>
                        <a:spcAft>
                          <a:spcPts val="0"/>
                        </a:spcAft>
                        <a:buNone/>
                      </a:pPr>
                      <a:r>
                        <a:rPr lang="en" sz="1100"/>
                        <a:t>Usability</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en" sz="1100"/>
                        <a:t>Is risky due to uncertainty with customer awareness and actual profits that will be generated</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a:spcBef>
                          <a:spcPts val="0"/>
                        </a:spcBef>
                        <a:spcAft>
                          <a:spcPts val="0"/>
                        </a:spcAft>
                        <a:buNone/>
                      </a:pPr>
                      <a:r>
                        <a:rPr lang="en" sz="1100"/>
                        <a:t>Online system</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en" sz="1100"/>
                        <a:t>Required in order to execute this alternative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a:spcBef>
                          <a:spcPts val="0"/>
                        </a:spcBef>
                        <a:spcAft>
                          <a:spcPts val="0"/>
                        </a:spcAft>
                        <a:buNone/>
                      </a:pPr>
                      <a:r>
                        <a:rPr lang="en" sz="1100"/>
                        <a:t>Frequent updates</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en" sz="1100"/>
                        <a:t>Required to allow for continued use of the online inventory system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a:spcBef>
                          <a:spcPts val="0"/>
                        </a:spcBef>
                        <a:spcAft>
                          <a:spcPts val="0"/>
                        </a:spcAft>
                        <a:buNone/>
                      </a:pPr>
                      <a:r>
                        <a:rPr lang="en" sz="1100"/>
                        <a:t>Cost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en" sz="1100"/>
                        <a:t>Once initial creation and implementation costs are covered, there will be an additional cost of $50 per month for system maintenance </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381000">
                <a:tc>
                  <a:txBody>
                    <a:bodyPr/>
                    <a:lstStyle/>
                    <a:p>
                      <a:pPr marL="0" lvl="0" indent="0">
                        <a:spcBef>
                          <a:spcPts val="0"/>
                        </a:spcBef>
                        <a:spcAft>
                          <a:spcPts val="0"/>
                        </a:spcAft>
                        <a:buNone/>
                      </a:pPr>
                      <a:r>
                        <a:rPr lang="en" sz="1100"/>
                        <a:t>Time</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spcBef>
                          <a:spcPts val="0"/>
                        </a:spcBef>
                        <a:spcAft>
                          <a:spcPts val="0"/>
                        </a:spcAft>
                        <a:buNone/>
                      </a:pPr>
                      <a:r>
                        <a:rPr lang="en" sz="1100"/>
                        <a:t>The time goal is for the system be up and running at the beginning of this coming year, the inventory system needs to be started right away as it will take more time to complete and implement</a:t>
                      </a:r>
                      <a:endParaRPr/>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1379475" y="301650"/>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Recommended Solution </a:t>
            </a:r>
            <a:endParaRPr/>
          </a:p>
        </p:txBody>
      </p:sp>
      <p:sp>
        <p:nvSpPr>
          <p:cNvPr id="352" name="Shape 352"/>
          <p:cNvSpPr txBox="1">
            <a:spLocks noGrp="1"/>
          </p:cNvSpPr>
          <p:nvPr>
            <p:ph type="body" idx="1"/>
          </p:nvPr>
        </p:nvSpPr>
        <p:spPr>
          <a:xfrm>
            <a:off x="1056750" y="1300950"/>
            <a:ext cx="7277700" cy="3462300"/>
          </a:xfrm>
          <a:prstGeom prst="rect">
            <a:avLst/>
          </a:prstGeom>
        </p:spPr>
        <p:txBody>
          <a:bodyPr spcFirstLastPara="1" wrap="square" lIns="91425" tIns="91425" rIns="91425" bIns="91425" anchor="t" anchorCtr="0">
            <a:noAutofit/>
          </a:bodyPr>
          <a:lstStyle/>
          <a:p>
            <a:pPr marL="2286000" lvl="0" indent="457200" rtl="0">
              <a:lnSpc>
                <a:spcPct val="200000"/>
              </a:lnSpc>
              <a:spcBef>
                <a:spcPts val="0"/>
              </a:spcBef>
              <a:spcAft>
                <a:spcPts val="0"/>
              </a:spcAft>
              <a:buNone/>
            </a:pPr>
            <a:r>
              <a:rPr lang="en" sz="3000"/>
              <a:t>Solution 2 	</a:t>
            </a:r>
            <a:endParaRPr sz="3000"/>
          </a:p>
          <a:p>
            <a:pPr marL="457200" lvl="0" indent="-311150" rtl="0">
              <a:lnSpc>
                <a:spcPct val="200000"/>
              </a:lnSpc>
              <a:spcBef>
                <a:spcPts val="1600"/>
              </a:spcBef>
              <a:spcAft>
                <a:spcPts val="0"/>
              </a:spcAft>
              <a:buSzPts val="1300"/>
              <a:buChar char="●"/>
            </a:pPr>
            <a:r>
              <a:rPr lang="en"/>
              <a:t>New Source of Revenue</a:t>
            </a:r>
            <a:endParaRPr/>
          </a:p>
          <a:p>
            <a:pPr marL="457200" lvl="0" indent="-311150" rtl="0">
              <a:lnSpc>
                <a:spcPct val="200000"/>
              </a:lnSpc>
              <a:spcBef>
                <a:spcPts val="0"/>
              </a:spcBef>
              <a:spcAft>
                <a:spcPts val="0"/>
              </a:spcAft>
              <a:buSzPts val="1300"/>
              <a:buChar char="●"/>
            </a:pPr>
            <a:r>
              <a:rPr lang="en"/>
              <a:t>Reduce old inventory of Vehicle</a:t>
            </a:r>
            <a:endParaRPr/>
          </a:p>
          <a:p>
            <a:pPr marL="457200" lvl="0" indent="-311150" rtl="0">
              <a:lnSpc>
                <a:spcPct val="200000"/>
              </a:lnSpc>
              <a:spcBef>
                <a:spcPts val="0"/>
              </a:spcBef>
              <a:spcAft>
                <a:spcPts val="0"/>
              </a:spcAft>
              <a:buSzPts val="1300"/>
              <a:buChar char="●"/>
            </a:pPr>
            <a:r>
              <a:rPr lang="en"/>
              <a:t>More Space for new projects</a:t>
            </a:r>
            <a:endParaRPr/>
          </a:p>
          <a:p>
            <a:pPr marL="2286000" lvl="0" indent="457200" rtl="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Shape 35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Chart for Recommendation </a:t>
            </a:r>
            <a:endParaRPr/>
          </a:p>
        </p:txBody>
      </p:sp>
      <p:pic>
        <p:nvPicPr>
          <p:cNvPr id="358" name="Shape 358"/>
          <p:cNvPicPr preferRelativeResize="0"/>
          <p:nvPr/>
        </p:nvPicPr>
        <p:blipFill>
          <a:blip r:embed="rId3">
            <a:alphaModFix/>
          </a:blip>
          <a:stretch>
            <a:fillRect/>
          </a:stretch>
        </p:blipFill>
        <p:spPr>
          <a:xfrm>
            <a:off x="1600200" y="1129800"/>
            <a:ext cx="5943600" cy="3667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Inputs Demo</a:t>
            </a:r>
            <a:endParaRPr/>
          </a:p>
        </p:txBody>
      </p:sp>
      <p:sp>
        <p:nvSpPr>
          <p:cNvPr id="364" name="Shape 36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Why did we design it this way? </a:t>
            </a:r>
            <a:endParaRPr/>
          </a:p>
        </p:txBody>
      </p:sp>
      <p:pic>
        <p:nvPicPr>
          <p:cNvPr id="365" name="Shape 365"/>
          <p:cNvPicPr preferRelativeResize="0"/>
          <p:nvPr/>
        </p:nvPicPr>
        <p:blipFill>
          <a:blip r:embed="rId3">
            <a:alphaModFix/>
          </a:blip>
          <a:stretch>
            <a:fillRect/>
          </a:stretch>
        </p:blipFill>
        <p:spPr>
          <a:xfrm>
            <a:off x="170050" y="1352700"/>
            <a:ext cx="4896825" cy="3579051"/>
          </a:xfrm>
          <a:prstGeom prst="rect">
            <a:avLst/>
          </a:prstGeom>
          <a:noFill/>
          <a:ln>
            <a:noFill/>
          </a:ln>
        </p:spPr>
      </p:pic>
      <p:pic>
        <p:nvPicPr>
          <p:cNvPr id="366" name="Shape 366"/>
          <p:cNvPicPr preferRelativeResize="0"/>
          <p:nvPr/>
        </p:nvPicPr>
        <p:blipFill>
          <a:blip r:embed="rId4">
            <a:alphaModFix/>
          </a:blip>
          <a:stretch>
            <a:fillRect/>
          </a:stretch>
        </p:blipFill>
        <p:spPr>
          <a:xfrm>
            <a:off x="5606402" y="263925"/>
            <a:ext cx="3350799" cy="46156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Shape 371"/>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Outputs Demo</a:t>
            </a:r>
            <a:endParaRPr/>
          </a:p>
        </p:txBody>
      </p:sp>
      <p:sp>
        <p:nvSpPr>
          <p:cNvPr id="372" name="Shape 372"/>
          <p:cNvSpPr txBox="1">
            <a:spLocks noGrp="1"/>
          </p:cNvSpPr>
          <p:nvPr>
            <p:ph type="body" idx="1"/>
          </p:nvPr>
        </p:nvSpPr>
        <p:spPr>
          <a:xfrm>
            <a:off x="1056750" y="1964275"/>
            <a:ext cx="7030500" cy="2541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
              <a:t> </a:t>
            </a:r>
            <a:endParaRPr/>
          </a:p>
        </p:txBody>
      </p:sp>
      <p:pic>
        <p:nvPicPr>
          <p:cNvPr id="373" name="Shape 373"/>
          <p:cNvPicPr preferRelativeResize="0"/>
          <p:nvPr/>
        </p:nvPicPr>
        <p:blipFill rotWithShape="1">
          <a:blip r:embed="rId3">
            <a:alphaModFix/>
          </a:blip>
          <a:srcRect l="6956" t="9945" r="38011" b="5844"/>
          <a:stretch/>
        </p:blipFill>
        <p:spPr>
          <a:xfrm>
            <a:off x="4107600" y="3228075"/>
            <a:ext cx="1780598" cy="1719201"/>
          </a:xfrm>
          <a:prstGeom prst="rect">
            <a:avLst/>
          </a:prstGeom>
          <a:noFill/>
          <a:ln>
            <a:noFill/>
          </a:ln>
        </p:spPr>
      </p:pic>
      <p:pic>
        <p:nvPicPr>
          <p:cNvPr id="374" name="Shape 374"/>
          <p:cNvPicPr preferRelativeResize="0"/>
          <p:nvPr/>
        </p:nvPicPr>
        <p:blipFill>
          <a:blip r:embed="rId4">
            <a:alphaModFix/>
          </a:blip>
          <a:stretch>
            <a:fillRect/>
          </a:stretch>
        </p:blipFill>
        <p:spPr>
          <a:xfrm>
            <a:off x="5886674" y="63450"/>
            <a:ext cx="3180175" cy="4350849"/>
          </a:xfrm>
          <a:prstGeom prst="rect">
            <a:avLst/>
          </a:prstGeom>
          <a:noFill/>
          <a:ln>
            <a:noFill/>
          </a:ln>
        </p:spPr>
      </p:pic>
      <p:pic>
        <p:nvPicPr>
          <p:cNvPr id="375" name="Shape 375"/>
          <p:cNvPicPr preferRelativeResize="0"/>
          <p:nvPr/>
        </p:nvPicPr>
        <p:blipFill>
          <a:blip r:embed="rId5">
            <a:alphaModFix/>
          </a:blip>
          <a:stretch>
            <a:fillRect/>
          </a:stretch>
        </p:blipFill>
        <p:spPr>
          <a:xfrm>
            <a:off x="0" y="1227700"/>
            <a:ext cx="4007649" cy="2932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sz="3600"/>
              <a:t>Questions? </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All about N &amp; M Imports </a:t>
            </a:r>
            <a:endParaRPr/>
          </a:p>
        </p:txBody>
      </p:sp>
      <p:sp>
        <p:nvSpPr>
          <p:cNvPr id="284" name="Shape 284"/>
          <p:cNvSpPr txBox="1">
            <a:spLocks noGrp="1"/>
          </p:cNvSpPr>
          <p:nvPr>
            <p:ph type="body" idx="1"/>
          </p:nvPr>
        </p:nvSpPr>
        <p:spPr>
          <a:xfrm>
            <a:off x="562900" y="1510550"/>
            <a:ext cx="4134900" cy="3215700"/>
          </a:xfrm>
          <a:prstGeom prst="rect">
            <a:avLst/>
          </a:prstGeom>
        </p:spPr>
        <p:txBody>
          <a:bodyPr spcFirstLastPara="1" wrap="square" lIns="91425" tIns="91425" rIns="91425" bIns="91425" anchor="t" anchorCtr="0">
            <a:noAutofit/>
          </a:bodyPr>
          <a:lstStyle/>
          <a:p>
            <a:pPr marL="457200" lvl="0" indent="-342900">
              <a:spcBef>
                <a:spcPts val="0"/>
              </a:spcBef>
              <a:spcAft>
                <a:spcPts val="0"/>
              </a:spcAft>
              <a:buClr>
                <a:srgbClr val="FFFFFF"/>
              </a:buClr>
              <a:buSzPts val="1800"/>
              <a:buChar char="●"/>
            </a:pPr>
            <a:r>
              <a:rPr lang="en" sz="1800">
                <a:solidFill>
                  <a:srgbClr val="FFFFFF"/>
                </a:solidFill>
              </a:rPr>
              <a:t>N &amp; M Imports is a local automobile sales and repair shop located in Baltimore, Maryland. </a:t>
            </a:r>
            <a:endParaRPr sz="1800">
              <a:solidFill>
                <a:srgbClr val="FFFFFF"/>
              </a:solidFill>
            </a:endParaRPr>
          </a:p>
          <a:p>
            <a:pPr marL="457200" lvl="0" indent="-342900" rtl="0">
              <a:spcBef>
                <a:spcPts val="0"/>
              </a:spcBef>
              <a:spcAft>
                <a:spcPts val="0"/>
              </a:spcAft>
              <a:buClr>
                <a:srgbClr val="FFFFFF"/>
              </a:buClr>
              <a:buSzPts val="1800"/>
              <a:buChar char="●"/>
            </a:pPr>
            <a:r>
              <a:rPr lang="en" sz="1800">
                <a:solidFill>
                  <a:srgbClr val="FFFFFF"/>
                </a:solidFill>
              </a:rPr>
              <a:t>They have been serving the Catonsville, Ellicott City and Arbutus area for over three decades.  </a:t>
            </a:r>
            <a:endParaRPr sz="1800">
              <a:solidFill>
                <a:srgbClr val="FFFFFF"/>
              </a:solidFill>
            </a:endParaRPr>
          </a:p>
          <a:p>
            <a:pPr marL="457200" lvl="0" indent="-342900" rtl="0">
              <a:spcBef>
                <a:spcPts val="0"/>
              </a:spcBef>
              <a:spcAft>
                <a:spcPts val="0"/>
              </a:spcAft>
              <a:buClr>
                <a:srgbClr val="FFFFFF"/>
              </a:buClr>
              <a:buSzPts val="1800"/>
              <a:buChar char="●"/>
            </a:pPr>
            <a:r>
              <a:rPr lang="en" sz="1800">
                <a:solidFill>
                  <a:srgbClr val="FFFFFF"/>
                </a:solidFill>
              </a:rPr>
              <a:t>It is a small shop, so the owner, Nadar, and about four other employees work there full time. </a:t>
            </a:r>
            <a:endParaRPr sz="1800">
              <a:solidFill>
                <a:srgbClr val="FFFFFF"/>
              </a:solidFill>
            </a:endParaRPr>
          </a:p>
          <a:p>
            <a:pPr marL="0" lvl="0" indent="0" rtl="0">
              <a:spcBef>
                <a:spcPts val="1600"/>
              </a:spcBef>
              <a:spcAft>
                <a:spcPts val="0"/>
              </a:spcAft>
              <a:buNone/>
            </a:pPr>
            <a:endParaRPr sz="1400"/>
          </a:p>
          <a:p>
            <a:pPr marL="0" lvl="0" indent="0" rtl="0">
              <a:spcBef>
                <a:spcPts val="1600"/>
              </a:spcBef>
              <a:spcAft>
                <a:spcPts val="0"/>
              </a:spcAft>
              <a:buNone/>
            </a:pPr>
            <a:endParaRPr sz="1400"/>
          </a:p>
          <a:p>
            <a:pPr marL="0" lvl="0" indent="0">
              <a:spcBef>
                <a:spcPts val="500"/>
              </a:spcBef>
              <a:spcAft>
                <a:spcPts val="1600"/>
              </a:spcAft>
              <a:buNone/>
            </a:pPr>
            <a:endParaRPr/>
          </a:p>
        </p:txBody>
      </p:sp>
      <p:pic>
        <p:nvPicPr>
          <p:cNvPr id="285" name="Shape 285"/>
          <p:cNvPicPr preferRelativeResize="0"/>
          <p:nvPr/>
        </p:nvPicPr>
        <p:blipFill>
          <a:blip r:embed="rId3">
            <a:alphaModFix/>
          </a:blip>
          <a:stretch>
            <a:fillRect/>
          </a:stretch>
        </p:blipFill>
        <p:spPr>
          <a:xfrm>
            <a:off x="4853774" y="1344525"/>
            <a:ext cx="3583148" cy="267542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1293875" y="598575"/>
            <a:ext cx="7030500" cy="999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Issues Within N &amp; M Imports</a:t>
            </a:r>
            <a:endParaRPr/>
          </a:p>
        </p:txBody>
      </p:sp>
      <p:sp>
        <p:nvSpPr>
          <p:cNvPr id="291" name="Shape 291"/>
          <p:cNvSpPr txBox="1">
            <a:spLocks noGrp="1"/>
          </p:cNvSpPr>
          <p:nvPr>
            <p:ph type="body" idx="1"/>
          </p:nvPr>
        </p:nvSpPr>
        <p:spPr>
          <a:xfrm>
            <a:off x="837975" y="1597875"/>
            <a:ext cx="5751600" cy="28857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Clr>
                <a:srgbClr val="FFFFFF"/>
              </a:buClr>
              <a:buSzPts val="2400"/>
              <a:buChar char="●"/>
            </a:pPr>
            <a:r>
              <a:rPr lang="en">
                <a:solidFill>
                  <a:srgbClr val="FFFFFF"/>
                </a:solidFill>
              </a:rPr>
              <a:t>Inefficient Processes</a:t>
            </a:r>
            <a:endParaRPr>
              <a:solidFill>
                <a:srgbClr val="FFFFFF"/>
              </a:solidFill>
            </a:endParaRPr>
          </a:p>
          <a:p>
            <a:pPr marL="914400" lvl="1" indent="-381000" rtl="0">
              <a:spcBef>
                <a:spcPts val="0"/>
              </a:spcBef>
              <a:spcAft>
                <a:spcPts val="0"/>
              </a:spcAft>
              <a:buClr>
                <a:srgbClr val="FFFFFF"/>
              </a:buClr>
              <a:buSzPts val="2400"/>
              <a:buChar char="○"/>
            </a:pPr>
            <a:r>
              <a:rPr lang="en">
                <a:solidFill>
                  <a:srgbClr val="FFFFFF"/>
                </a:solidFill>
              </a:rPr>
              <a:t>Appointment System</a:t>
            </a:r>
            <a:endParaRPr>
              <a:solidFill>
                <a:srgbClr val="FFFFFF"/>
              </a:solidFill>
            </a:endParaRPr>
          </a:p>
          <a:p>
            <a:pPr marL="457200" lvl="0" indent="-381000" rtl="0">
              <a:spcBef>
                <a:spcPts val="0"/>
              </a:spcBef>
              <a:spcAft>
                <a:spcPts val="0"/>
              </a:spcAft>
              <a:buClr>
                <a:srgbClr val="FFFFFF"/>
              </a:buClr>
              <a:buSzPts val="2400"/>
              <a:buChar char="●"/>
            </a:pPr>
            <a:r>
              <a:rPr lang="en">
                <a:solidFill>
                  <a:srgbClr val="FFFFFF"/>
                </a:solidFill>
              </a:rPr>
              <a:t>Outdated Website </a:t>
            </a:r>
            <a:endParaRPr>
              <a:solidFill>
                <a:srgbClr val="FFFFFF"/>
              </a:solidFill>
            </a:endParaRPr>
          </a:p>
          <a:p>
            <a:pPr marL="914400" lvl="1" indent="-381000" rtl="0">
              <a:spcBef>
                <a:spcPts val="0"/>
              </a:spcBef>
              <a:spcAft>
                <a:spcPts val="0"/>
              </a:spcAft>
              <a:buClr>
                <a:srgbClr val="FFFFFF"/>
              </a:buClr>
              <a:buSzPts val="2400"/>
              <a:buChar char="○"/>
            </a:pPr>
            <a:r>
              <a:rPr lang="en">
                <a:solidFill>
                  <a:srgbClr val="FFFFFF"/>
                </a:solidFill>
              </a:rPr>
              <a:t>Online Inventory of Vehicles </a:t>
            </a:r>
            <a:endParaRPr>
              <a:solidFill>
                <a:srgbClr val="FFFFFF"/>
              </a:solidFill>
            </a:endParaRPr>
          </a:p>
          <a:p>
            <a:pPr marL="0" lvl="0" indent="0" rtl="0">
              <a:spcBef>
                <a:spcPts val="1600"/>
              </a:spcBef>
              <a:spcAft>
                <a:spcPts val="0"/>
              </a:spcAft>
              <a:buNone/>
            </a:pPr>
            <a:endParaRPr/>
          </a:p>
          <a:p>
            <a:pPr marL="0" lvl="0" indent="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1391975" y="548200"/>
            <a:ext cx="3312000" cy="1590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FFFFFF"/>
                </a:solidFill>
              </a:rPr>
              <a:t>Data Collection </a:t>
            </a:r>
            <a:endParaRPr>
              <a:solidFill>
                <a:srgbClr val="FFFFFF"/>
              </a:solidFill>
            </a:endParaRPr>
          </a:p>
        </p:txBody>
      </p:sp>
      <p:sp>
        <p:nvSpPr>
          <p:cNvPr id="297" name="Shape 297"/>
          <p:cNvSpPr txBox="1">
            <a:spLocks noGrp="1"/>
          </p:cNvSpPr>
          <p:nvPr>
            <p:ph type="body" idx="1"/>
          </p:nvPr>
        </p:nvSpPr>
        <p:spPr>
          <a:xfrm>
            <a:off x="906850" y="1360275"/>
            <a:ext cx="6801300" cy="31713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solidFill>
                  <a:srgbClr val="FFFFFF"/>
                </a:solidFill>
              </a:rPr>
              <a:t>To collect data regarding issues within N &amp; M Imports, our team administered a survey to the owner, Nadar, and the auto technicians. The survey consisted of questions such as: </a:t>
            </a:r>
            <a:endParaRPr sz="1800">
              <a:solidFill>
                <a:srgbClr val="FFFFFF"/>
              </a:solidFill>
            </a:endParaRPr>
          </a:p>
          <a:p>
            <a:pPr marL="457200" lvl="0" indent="-342900" rtl="0">
              <a:spcBef>
                <a:spcPts val="1600"/>
              </a:spcBef>
              <a:spcAft>
                <a:spcPts val="0"/>
              </a:spcAft>
              <a:buClr>
                <a:srgbClr val="FFFFFF"/>
              </a:buClr>
              <a:buSzPts val="1800"/>
              <a:buChar char="●"/>
            </a:pPr>
            <a:r>
              <a:rPr lang="en" sz="1800">
                <a:solidFill>
                  <a:srgbClr val="FFFFFF"/>
                </a:solidFill>
              </a:rPr>
              <a:t>What processes do you feel could be improved? Any ideas as to how?</a:t>
            </a:r>
            <a:endParaRPr sz="1800">
              <a:solidFill>
                <a:srgbClr val="FFFFFF"/>
              </a:solidFill>
            </a:endParaRPr>
          </a:p>
          <a:p>
            <a:pPr marL="457200" lvl="0" indent="-342900" rtl="0">
              <a:spcBef>
                <a:spcPts val="0"/>
              </a:spcBef>
              <a:spcAft>
                <a:spcPts val="0"/>
              </a:spcAft>
              <a:buClr>
                <a:srgbClr val="FFFFFF"/>
              </a:buClr>
              <a:buSzPts val="1800"/>
              <a:buChar char="●"/>
            </a:pPr>
            <a:r>
              <a:rPr lang="en" sz="1800">
                <a:solidFill>
                  <a:srgbClr val="FFFFFF"/>
                </a:solidFill>
              </a:rPr>
              <a:t>In what ways could we potentially increase business profits? </a:t>
            </a:r>
            <a:endParaRPr sz="1800">
              <a:solidFill>
                <a:srgbClr val="FFFFFF"/>
              </a:solidFill>
            </a:endParaRPr>
          </a:p>
          <a:p>
            <a:pPr marL="457200" lvl="0" indent="-342900" rtl="0">
              <a:spcBef>
                <a:spcPts val="0"/>
              </a:spcBef>
              <a:spcAft>
                <a:spcPts val="0"/>
              </a:spcAft>
              <a:buClr>
                <a:srgbClr val="FFFFFF"/>
              </a:buClr>
              <a:buSzPts val="1800"/>
              <a:buChar char="●"/>
            </a:pPr>
            <a:r>
              <a:rPr lang="en" sz="1800">
                <a:solidFill>
                  <a:srgbClr val="FFFFFF"/>
                </a:solidFill>
              </a:rPr>
              <a:t>Would you be comfortable with upgrades and increases in the amounts of technology used at N &amp; M Imports? </a:t>
            </a:r>
            <a:endParaRPr sz="1800">
              <a:solidFill>
                <a:srgbClr val="FFFFFF"/>
              </a:solidFill>
            </a:endParaRPr>
          </a:p>
          <a:p>
            <a:pPr marL="0" lvl="0" indent="0">
              <a:spcBef>
                <a:spcPts val="1600"/>
              </a:spcBef>
              <a:spcAft>
                <a:spcPts val="0"/>
              </a:spcAft>
              <a:buNone/>
            </a:pPr>
            <a:r>
              <a:rPr lang="en" sz="1800">
                <a:solidFill>
                  <a:srgbClr val="FFFFFF"/>
                </a:solidFill>
              </a:rPr>
              <a:t> </a:t>
            </a:r>
            <a:endParaRPr sz="1800">
              <a:solidFill>
                <a:srgbClr val="FFFFFF"/>
              </a:solidFill>
            </a:endParaRPr>
          </a:p>
          <a:p>
            <a:pPr marL="0" lvl="0" indent="0">
              <a:spcBef>
                <a:spcPts val="1600"/>
              </a:spcBef>
              <a:spcAft>
                <a:spcPts val="1600"/>
              </a:spcAft>
              <a:buNone/>
            </a:pPr>
            <a:r>
              <a:rPr lang="en" sz="1800">
                <a:solidFill>
                  <a:srgbClr val="FFFFFF"/>
                </a:solidFill>
              </a:rPr>
              <a:t>  </a:t>
            </a:r>
            <a:endParaRPr sz="1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a:spLocks noGrp="1"/>
          </p:cNvSpPr>
          <p:nvPr>
            <p:ph type="title"/>
          </p:nvPr>
        </p:nvSpPr>
        <p:spPr>
          <a:xfrm>
            <a:off x="1303800" y="598575"/>
            <a:ext cx="7030500" cy="6483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
              <a:t>Our Potential Solutions </a:t>
            </a:r>
            <a:endParaRPr/>
          </a:p>
        </p:txBody>
      </p:sp>
      <p:sp>
        <p:nvSpPr>
          <p:cNvPr id="303" name="Shape 303"/>
          <p:cNvSpPr txBox="1">
            <a:spLocks noGrp="1"/>
          </p:cNvSpPr>
          <p:nvPr>
            <p:ph type="body" idx="1"/>
          </p:nvPr>
        </p:nvSpPr>
        <p:spPr>
          <a:xfrm>
            <a:off x="657550" y="1246875"/>
            <a:ext cx="4874400" cy="3999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600" b="1">
                <a:solidFill>
                  <a:srgbClr val="FFFFFF"/>
                </a:solidFill>
              </a:rPr>
              <a:t>Solution 1: An Online Appointment System </a:t>
            </a:r>
            <a:endParaRPr sz="1600" b="1">
              <a:solidFill>
                <a:srgbClr val="FFFFFF"/>
              </a:solidFill>
            </a:endParaRPr>
          </a:p>
          <a:p>
            <a:pPr marL="457200" lvl="0" indent="-330200" rtl="0">
              <a:spcBef>
                <a:spcPts val="1600"/>
              </a:spcBef>
              <a:spcAft>
                <a:spcPts val="0"/>
              </a:spcAft>
              <a:buClr>
                <a:srgbClr val="FFFFFF"/>
              </a:buClr>
              <a:buSzPts val="1600"/>
              <a:buChar char="●"/>
            </a:pPr>
            <a:r>
              <a:rPr lang="en" sz="1600">
                <a:solidFill>
                  <a:srgbClr val="FFFFFF"/>
                </a:solidFill>
              </a:rPr>
              <a:t>Scheduling system linked to the website </a:t>
            </a:r>
            <a:endParaRPr sz="1600">
              <a:solidFill>
                <a:srgbClr val="FFFFFF"/>
              </a:solidFill>
            </a:endParaRPr>
          </a:p>
          <a:p>
            <a:pPr marL="457200" lvl="0" indent="-330200" rtl="0">
              <a:spcBef>
                <a:spcPts val="0"/>
              </a:spcBef>
              <a:spcAft>
                <a:spcPts val="0"/>
              </a:spcAft>
              <a:buClr>
                <a:srgbClr val="FFFFFF"/>
              </a:buClr>
              <a:buSzPts val="1600"/>
              <a:buChar char="●"/>
            </a:pPr>
            <a:r>
              <a:rPr lang="en" sz="1600">
                <a:solidFill>
                  <a:srgbClr val="FFFFFF"/>
                </a:solidFill>
              </a:rPr>
              <a:t>Automatically notifies N &amp; M Imports of appointments made</a:t>
            </a:r>
            <a:endParaRPr sz="1600">
              <a:solidFill>
                <a:srgbClr val="FFFFFF"/>
              </a:solidFill>
            </a:endParaRPr>
          </a:p>
          <a:p>
            <a:pPr marL="457200" lvl="0" indent="-330200">
              <a:spcBef>
                <a:spcPts val="0"/>
              </a:spcBef>
              <a:spcAft>
                <a:spcPts val="0"/>
              </a:spcAft>
              <a:buClr>
                <a:srgbClr val="FFFFFF"/>
              </a:buClr>
              <a:buSzPts val="1600"/>
              <a:buChar char="●"/>
            </a:pPr>
            <a:r>
              <a:rPr lang="en" sz="1600">
                <a:solidFill>
                  <a:srgbClr val="FFFFFF"/>
                </a:solidFill>
              </a:rPr>
              <a:t>Allows for increased efficiency and preparedness </a:t>
            </a:r>
            <a:endParaRPr sz="1600">
              <a:solidFill>
                <a:srgbClr val="FFFFFF"/>
              </a:solidFill>
            </a:endParaRPr>
          </a:p>
          <a:p>
            <a:pPr marL="0" lvl="0" indent="0">
              <a:spcBef>
                <a:spcPts val="1600"/>
              </a:spcBef>
              <a:spcAft>
                <a:spcPts val="0"/>
              </a:spcAft>
              <a:buNone/>
            </a:pPr>
            <a:r>
              <a:rPr lang="en" sz="1600" b="1">
                <a:solidFill>
                  <a:srgbClr val="FFFFFF"/>
                </a:solidFill>
              </a:rPr>
              <a:t>Solution 2: An Online Marketplace on the Website </a:t>
            </a:r>
            <a:endParaRPr sz="1600" b="1">
              <a:solidFill>
                <a:srgbClr val="FFFFFF"/>
              </a:solidFill>
            </a:endParaRPr>
          </a:p>
          <a:p>
            <a:pPr marL="457200" lvl="0" indent="-330200" rtl="0">
              <a:spcBef>
                <a:spcPts val="1600"/>
              </a:spcBef>
              <a:spcAft>
                <a:spcPts val="0"/>
              </a:spcAft>
              <a:buClr>
                <a:srgbClr val="FFFFFF"/>
              </a:buClr>
              <a:buSzPts val="1600"/>
              <a:buChar char="●"/>
            </a:pPr>
            <a:r>
              <a:rPr lang="en" sz="1600">
                <a:solidFill>
                  <a:srgbClr val="FFFFFF"/>
                </a:solidFill>
              </a:rPr>
              <a:t>Frequently updated online inventory of vehicles available </a:t>
            </a:r>
            <a:endParaRPr sz="1600">
              <a:solidFill>
                <a:srgbClr val="FFFFFF"/>
              </a:solidFill>
            </a:endParaRPr>
          </a:p>
          <a:p>
            <a:pPr marL="457200" lvl="0" indent="-330200">
              <a:spcBef>
                <a:spcPts val="0"/>
              </a:spcBef>
              <a:spcAft>
                <a:spcPts val="0"/>
              </a:spcAft>
              <a:buClr>
                <a:srgbClr val="FFFFFF"/>
              </a:buClr>
              <a:buSzPts val="1600"/>
              <a:buChar char="●"/>
            </a:pPr>
            <a:r>
              <a:rPr lang="en" sz="1600">
                <a:solidFill>
                  <a:srgbClr val="FFFFFF"/>
                </a:solidFill>
              </a:rPr>
              <a:t>Increase in business customers &amp; profits </a:t>
            </a:r>
            <a:endParaRPr sz="1600">
              <a:solidFill>
                <a:srgbClr val="FFFFFF"/>
              </a:solidFill>
            </a:endParaRPr>
          </a:p>
        </p:txBody>
      </p:sp>
      <p:pic>
        <p:nvPicPr>
          <p:cNvPr id="304" name="Shape 304"/>
          <p:cNvPicPr preferRelativeResize="0"/>
          <p:nvPr/>
        </p:nvPicPr>
        <p:blipFill>
          <a:blip r:embed="rId3">
            <a:alphaModFix/>
          </a:blip>
          <a:stretch>
            <a:fillRect/>
          </a:stretch>
        </p:blipFill>
        <p:spPr>
          <a:xfrm>
            <a:off x="5834650" y="1246875"/>
            <a:ext cx="2849500" cy="2849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1416600" y="660075"/>
            <a:ext cx="7550700" cy="700200"/>
          </a:xfrm>
          <a:prstGeom prst="rect">
            <a:avLst/>
          </a:prstGeom>
        </p:spPr>
        <p:txBody>
          <a:bodyPr spcFirstLastPara="1" wrap="square" lIns="91425" tIns="91425" rIns="91425" bIns="91425" anchor="t" anchorCtr="0">
            <a:noAutofit/>
          </a:bodyPr>
          <a:lstStyle/>
          <a:p>
            <a:pPr marL="457200" lvl="0" indent="457200">
              <a:spcBef>
                <a:spcPts val="0"/>
              </a:spcBef>
              <a:spcAft>
                <a:spcPts val="0"/>
              </a:spcAft>
              <a:buNone/>
            </a:pPr>
            <a:r>
              <a:rPr lang="en">
                <a:solidFill>
                  <a:srgbClr val="FFFFFF"/>
                </a:solidFill>
              </a:rPr>
              <a:t>DFD of existing practice</a:t>
            </a:r>
            <a:endParaRPr>
              <a:solidFill>
                <a:srgbClr val="FFFFFF"/>
              </a:solidFill>
            </a:endParaRPr>
          </a:p>
        </p:txBody>
      </p:sp>
      <p:pic>
        <p:nvPicPr>
          <p:cNvPr id="310" name="Shape 310"/>
          <p:cNvPicPr preferRelativeResize="0"/>
          <p:nvPr/>
        </p:nvPicPr>
        <p:blipFill rotWithShape="1">
          <a:blip r:embed="rId3">
            <a:alphaModFix/>
          </a:blip>
          <a:srcRect l="22438" t="20512" r="8328" b="9119"/>
          <a:stretch/>
        </p:blipFill>
        <p:spPr>
          <a:xfrm>
            <a:off x="1790550" y="1472550"/>
            <a:ext cx="5562900" cy="31806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1416600" y="660075"/>
            <a:ext cx="7550700" cy="70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rPr>
              <a:t>DFD of Implementation of Solution 1 </a:t>
            </a:r>
            <a:endParaRPr>
              <a:solidFill>
                <a:srgbClr val="FFFFFF"/>
              </a:solidFill>
            </a:endParaRPr>
          </a:p>
        </p:txBody>
      </p:sp>
      <p:pic>
        <p:nvPicPr>
          <p:cNvPr id="316" name="Shape 316"/>
          <p:cNvPicPr preferRelativeResize="0"/>
          <p:nvPr/>
        </p:nvPicPr>
        <p:blipFill rotWithShape="1">
          <a:blip r:embed="rId3">
            <a:alphaModFix/>
          </a:blip>
          <a:srcRect l="31734" t="22789" r="1917" b="10827"/>
          <a:stretch/>
        </p:blipFill>
        <p:spPr>
          <a:xfrm>
            <a:off x="858175" y="1360275"/>
            <a:ext cx="7427650" cy="3630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Shape 321"/>
          <p:cNvPicPr preferRelativeResize="0"/>
          <p:nvPr/>
        </p:nvPicPr>
        <p:blipFill rotWithShape="1">
          <a:blip r:embed="rId3">
            <a:alphaModFix/>
          </a:blip>
          <a:srcRect l="29809" t="21651" r="4805" b="7406"/>
          <a:stretch/>
        </p:blipFill>
        <p:spPr>
          <a:xfrm>
            <a:off x="1412750" y="1361300"/>
            <a:ext cx="6067425" cy="3705225"/>
          </a:xfrm>
          <a:prstGeom prst="rect">
            <a:avLst/>
          </a:prstGeom>
          <a:noFill/>
          <a:ln>
            <a:noFill/>
          </a:ln>
        </p:spPr>
      </p:pic>
      <p:sp>
        <p:nvSpPr>
          <p:cNvPr id="322" name="Shape 322"/>
          <p:cNvSpPr txBox="1">
            <a:spLocks noGrp="1"/>
          </p:cNvSpPr>
          <p:nvPr>
            <p:ph type="title"/>
          </p:nvPr>
        </p:nvSpPr>
        <p:spPr>
          <a:xfrm>
            <a:off x="1416600" y="660075"/>
            <a:ext cx="7550700" cy="700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FFFF"/>
                </a:solidFill>
              </a:rPr>
              <a:t>DFD of Implementation of Solution 2 </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 1- Cost Benefit Analysis</a:t>
            </a:r>
            <a:endParaRPr/>
          </a:p>
        </p:txBody>
      </p:sp>
      <p:sp>
        <p:nvSpPr>
          <p:cNvPr id="328" name="Shape 328"/>
          <p:cNvSpPr txBox="1">
            <a:spLocks noGrp="1"/>
          </p:cNvSpPr>
          <p:nvPr>
            <p:ph type="body" idx="1"/>
          </p:nvPr>
        </p:nvSpPr>
        <p:spPr>
          <a:xfrm>
            <a:off x="501600" y="1474675"/>
            <a:ext cx="7832700" cy="32883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a:t>One time costs - $29,000 (salary, new hardware, software, training, site preparation)</a:t>
            </a:r>
            <a:endParaRPr sz="1800"/>
          </a:p>
          <a:p>
            <a:pPr marL="457200" lvl="0" indent="-342900" rtl="0">
              <a:spcBef>
                <a:spcPts val="0"/>
              </a:spcBef>
              <a:spcAft>
                <a:spcPts val="0"/>
              </a:spcAft>
              <a:buSzPts val="1800"/>
              <a:buChar char="●"/>
            </a:pPr>
            <a:r>
              <a:rPr lang="en" sz="1800"/>
              <a:t>Maintaining costs - $ 1,650 (software maintenance, increase data storage, website maintenance, site promotion)</a:t>
            </a:r>
            <a:endParaRPr sz="1800"/>
          </a:p>
          <a:p>
            <a:pPr marL="457200" lvl="0" indent="-342900" rtl="0">
              <a:spcBef>
                <a:spcPts val="0"/>
              </a:spcBef>
              <a:spcAft>
                <a:spcPts val="0"/>
              </a:spcAft>
              <a:buSzPts val="1800"/>
              <a:buChar char="●"/>
            </a:pPr>
            <a:r>
              <a:rPr lang="en" sz="1800"/>
              <a:t>Cost benefits - $ 18,000 (cost reduction, increase speed of activity, improvement in management and control)</a:t>
            </a:r>
            <a:endParaRPr sz="1800"/>
          </a:p>
          <a:p>
            <a:pPr marL="457200" lvl="0" indent="-342900" rtl="0">
              <a:spcBef>
                <a:spcPts val="0"/>
              </a:spcBef>
              <a:spcAft>
                <a:spcPts val="0"/>
              </a:spcAft>
              <a:buSzPts val="1800"/>
              <a:buChar char="●"/>
            </a:pPr>
            <a:r>
              <a:rPr lang="en" sz="1800"/>
              <a:t>Overall profit in five year - $21,647 </a:t>
            </a:r>
            <a:endParaRPr sz="1800"/>
          </a:p>
          <a:p>
            <a:pPr marL="457200" lvl="0" indent="-342900" rtl="0">
              <a:spcBef>
                <a:spcPts val="0"/>
              </a:spcBef>
              <a:spcAft>
                <a:spcPts val="0"/>
              </a:spcAft>
              <a:buSzPts val="1800"/>
              <a:buChar char="●"/>
            </a:pPr>
            <a:r>
              <a:rPr lang="en" sz="1800"/>
              <a:t>ROI - 0.94</a:t>
            </a:r>
            <a:endParaRPr sz="1800"/>
          </a:p>
          <a:p>
            <a:pPr marL="457200" lvl="0" indent="-342900" rtl="0">
              <a:spcBef>
                <a:spcPts val="0"/>
              </a:spcBef>
              <a:spcAft>
                <a:spcPts val="0"/>
              </a:spcAft>
              <a:buSzPts val="1800"/>
              <a:buChar char="●"/>
            </a:pPr>
            <a:r>
              <a:rPr lang="en" sz="1800"/>
              <a:t>Break even-point - 3 years</a:t>
            </a:r>
            <a:endParaRPr sz="1800"/>
          </a:p>
          <a:p>
            <a:pPr marL="0" lvl="0" indent="0" rtl="0">
              <a:spcBef>
                <a:spcPts val="1600"/>
              </a:spcBef>
              <a:spcAft>
                <a:spcPts val="1600"/>
              </a:spcAft>
              <a:buNone/>
            </a:pPr>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699</Words>
  <Application>Microsoft Office PowerPoint</Application>
  <PresentationFormat>On-screen Show (16:9)</PresentationFormat>
  <Paragraphs>86</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Montserrat</vt:lpstr>
      <vt:lpstr>Nunito</vt:lpstr>
      <vt:lpstr>Arial</vt:lpstr>
      <vt:lpstr>Maven Pro</vt:lpstr>
      <vt:lpstr>Momentum</vt:lpstr>
      <vt:lpstr>Improving N &amp; M Imports Business Process </vt:lpstr>
      <vt:lpstr>All about N &amp; M Imports </vt:lpstr>
      <vt:lpstr>Issues Within N &amp; M Imports</vt:lpstr>
      <vt:lpstr>Data Collection </vt:lpstr>
      <vt:lpstr>Our Potential Solutions </vt:lpstr>
      <vt:lpstr>DFD of existing practice</vt:lpstr>
      <vt:lpstr>DFD of Implementation of Solution 1 </vt:lpstr>
      <vt:lpstr>DFD of Implementation of Solution 2 </vt:lpstr>
      <vt:lpstr>Solution 1- Cost Benefit Analysis</vt:lpstr>
      <vt:lpstr>Solution 2- Cost Benefit Analysis</vt:lpstr>
      <vt:lpstr>Requirement Matrix- Solution 1</vt:lpstr>
      <vt:lpstr>Requirement Matrix- Solution 2</vt:lpstr>
      <vt:lpstr>Our Recommended Solution </vt:lpstr>
      <vt:lpstr>Structure Chart for Recommendation </vt:lpstr>
      <vt:lpstr>Two Inputs Demo</vt:lpstr>
      <vt:lpstr>Two Outputs Demo</vt:lpstr>
      <vt:lpstr>Questions?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N &amp; M Imports Business Process</dc:title>
  <dc:creator>Madan Thapa</dc:creator>
  <cp:lastModifiedBy>Madan Thapa</cp:lastModifiedBy>
  <cp:revision>2</cp:revision>
  <dcterms:modified xsi:type="dcterms:W3CDTF">2018-04-01T18:43:08Z</dcterms:modified>
</cp:coreProperties>
</file>